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4" r:id="rId9"/>
    <p:sldId id="263" r:id="rId10"/>
    <p:sldId id="266" r:id="rId11"/>
    <p:sldId id="267" r:id="rId12"/>
    <p:sldId id="269" r:id="rId13"/>
    <p:sldId id="271" r:id="rId14"/>
    <p:sldId id="272" r:id="rId15"/>
    <p:sldId id="274" r:id="rId16"/>
    <p:sldId id="275" r:id="rId17"/>
    <p:sldId id="276" r:id="rId18"/>
    <p:sldId id="273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5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firjan.com.br/sesi/qualidade-de-vida/projetos-sesi-cultural/sesi-cultura-digital/programaca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19.wdp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vimeo.com/17480312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X3t_shaYXUk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-477-16 destaque primario 156x156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994" y="5952309"/>
            <a:ext cx="735874" cy="7358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ixaDeTexto 3"/>
          <p:cNvSpPr txBox="1"/>
          <p:nvPr/>
        </p:nvSpPr>
        <p:spPr>
          <a:xfrm>
            <a:off x="2899955" y="1267097"/>
            <a:ext cx="7263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 smtClean="0">
                <a:latin typeface="MingLiU-ExtB" pitchFamily="18" charset="-120"/>
                <a:ea typeface="MingLiU-ExtB" pitchFamily="18" charset="-120"/>
              </a:rPr>
              <a:t>Oficina </a:t>
            </a:r>
          </a:p>
          <a:p>
            <a:r>
              <a:rPr lang="pt-BR" sz="4800" dirty="0" err="1" smtClean="0">
                <a:latin typeface="MingLiU-ExtB" pitchFamily="18" charset="-120"/>
                <a:ea typeface="MingLiU-ExtB" pitchFamily="18" charset="-120"/>
              </a:rPr>
              <a:t>Arduino</a:t>
            </a:r>
            <a:r>
              <a:rPr lang="pt-BR" sz="4800" dirty="0" smtClean="0">
                <a:latin typeface="MingLiU-ExtB" pitchFamily="18" charset="-120"/>
                <a:ea typeface="MingLiU-ExtB" pitchFamily="18" charset="-120"/>
              </a:rPr>
              <a:t> para Iniciantes</a:t>
            </a:r>
            <a:endParaRPr lang="pt-BR" sz="4800" dirty="0">
              <a:latin typeface="MingLiU-ExtB" pitchFamily="18" charset="-120"/>
              <a:ea typeface="MingLiU-ExtB" pitchFamily="18" charset="-12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044651" y="4846175"/>
            <a:ext cx="660950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Gabriel Brito Bastos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dirty="0" err="1" smtClean="0"/>
              <a:t>Github</a:t>
            </a:r>
            <a:r>
              <a:rPr lang="pt-BR" dirty="0" smtClean="0"/>
              <a:t> @</a:t>
            </a:r>
            <a:r>
              <a:rPr lang="pt-BR" dirty="0" err="1" smtClean="0"/>
              <a:t>gabrielbastoos</a:t>
            </a:r>
            <a:endParaRPr lang="pt-BR" dirty="0" smtClean="0"/>
          </a:p>
          <a:p>
            <a:pPr algn="ctr"/>
            <a:r>
              <a:rPr lang="pt-BR" dirty="0" smtClean="0"/>
              <a:t>facebook.com/</a:t>
            </a:r>
            <a:r>
              <a:rPr lang="pt-BR" dirty="0" err="1" smtClean="0"/>
              <a:t>gabrielbrito</a:t>
            </a:r>
            <a:r>
              <a:rPr lang="pt-BR" dirty="0" smtClean="0"/>
              <a:t>.bastos</a:t>
            </a:r>
          </a:p>
          <a:p>
            <a:pPr algn="ctr"/>
            <a:r>
              <a:rPr lang="pt-BR" dirty="0" smtClean="0"/>
              <a:t>Técnico </a:t>
            </a:r>
            <a:r>
              <a:rPr lang="pt-BR" dirty="0" err="1" smtClean="0"/>
              <a:t>Eletrônica-CEFET</a:t>
            </a:r>
            <a:endParaRPr lang="pt-BR" dirty="0" smtClean="0"/>
          </a:p>
          <a:p>
            <a:pPr algn="ctr"/>
            <a:r>
              <a:rPr lang="pt-BR" dirty="0" smtClean="0"/>
              <a:t>Graduando em Engenharia Eletrônica e de Computação-UFRJ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82615" y="330388"/>
            <a:ext cx="6163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i="1" dirty="0" smtClean="0"/>
              <a:t>Intel </a:t>
            </a:r>
            <a:r>
              <a:rPr lang="pt-BR" sz="4400" i="1" dirty="0" err="1" smtClean="0"/>
              <a:t>Galileo</a:t>
            </a:r>
            <a:r>
              <a:rPr lang="pt-BR" sz="4400" i="1" dirty="0" smtClean="0"/>
              <a:t> x </a:t>
            </a:r>
            <a:r>
              <a:rPr lang="pt-BR" sz="4400" i="1" dirty="0" err="1" smtClean="0"/>
              <a:t>Raspberry</a:t>
            </a:r>
            <a:r>
              <a:rPr lang="pt-BR" sz="4400" i="1" dirty="0" smtClean="0"/>
              <a:t> </a:t>
            </a:r>
            <a:r>
              <a:rPr lang="pt-BR" sz="4400" i="1" dirty="0" err="1" smtClean="0"/>
              <a:t>Pi</a:t>
            </a:r>
            <a:endParaRPr lang="pt-BR" i="1" dirty="0" smtClean="0"/>
          </a:p>
        </p:txBody>
      </p:sp>
      <p:pic>
        <p:nvPicPr>
          <p:cNvPr id="6146" name="Picture 2" descr="Resultado de imagem para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75" y="1451093"/>
            <a:ext cx="4670953" cy="42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arduino galileo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43" b="93524" l="4286" r="95143">
                        <a14:backgroundMark x1="9143" y1="48571" x2="8429" y2="50857"/>
                        <a14:backgroundMark x1="28714" y1="88762" x2="28286" y2="86857"/>
                        <a14:backgroundMark x1="90143" y1="55238" x2="90429" y2="53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4" t="11186" r="3498" b="3985"/>
          <a:stretch/>
        </p:blipFill>
        <p:spPr bwMode="auto">
          <a:xfrm>
            <a:off x="715106" y="1988823"/>
            <a:ext cx="4654063" cy="31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fi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129" y="3302489"/>
            <a:ext cx="1572472" cy="7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519444"/>
            <a:ext cx="274286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Primeiro código</a:t>
            </a:r>
          </a:p>
          <a:p>
            <a:endParaRPr lang="pt-BR" sz="3200" dirty="0"/>
          </a:p>
          <a:p>
            <a:r>
              <a:rPr lang="pt-BR" sz="2800" dirty="0" err="1" smtClean="0"/>
              <a:t>Blink</a:t>
            </a:r>
            <a:endParaRPr lang="pt-BR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57129" b="46877"/>
          <a:stretch/>
        </p:blipFill>
        <p:spPr bwMode="auto">
          <a:xfrm>
            <a:off x="1395046" y="2215118"/>
            <a:ext cx="5413084" cy="376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48954" y="1723292"/>
            <a:ext cx="3741281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setup ();</a:t>
            </a:r>
          </a:p>
          <a:p>
            <a:r>
              <a:rPr lang="pt-BR" sz="2000" dirty="0" err="1" smtClean="0"/>
              <a:t>pinMode</a:t>
            </a:r>
            <a:r>
              <a:rPr lang="pt-BR" sz="2000" dirty="0" smtClean="0"/>
              <a:t>(</a:t>
            </a:r>
            <a:r>
              <a:rPr lang="pt-BR" sz="2000" dirty="0" err="1" smtClean="0"/>
              <a:t>int</a:t>
            </a:r>
            <a:r>
              <a:rPr lang="pt-BR" sz="2000" dirty="0" smtClean="0"/>
              <a:t> </a:t>
            </a:r>
            <a:r>
              <a:rPr lang="pt-BR" sz="2000" dirty="0" err="1" smtClean="0"/>
              <a:t>pino,input</a:t>
            </a:r>
            <a:r>
              <a:rPr lang="pt-BR" sz="2000" dirty="0" smtClean="0"/>
              <a:t>/output);</a:t>
            </a:r>
          </a:p>
          <a:p>
            <a:endParaRPr lang="pt-BR" sz="2000" dirty="0" smtClean="0"/>
          </a:p>
          <a:p>
            <a:r>
              <a:rPr lang="pt-BR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Serial.begin</a:t>
            </a:r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pt-BR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baudrate</a:t>
            </a:r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pt-BR" sz="2000" dirty="0" smtClean="0"/>
          </a:p>
          <a:p>
            <a:r>
              <a:rPr lang="pt-BR" sz="2000" dirty="0"/>
              <a:t>l</a:t>
            </a:r>
            <a:r>
              <a:rPr lang="pt-BR" sz="2000" dirty="0" smtClean="0"/>
              <a:t>oop();</a:t>
            </a:r>
          </a:p>
          <a:p>
            <a:r>
              <a:rPr lang="pt-BR" sz="2000" dirty="0" err="1" smtClean="0"/>
              <a:t>delay</a:t>
            </a:r>
            <a:r>
              <a:rPr lang="pt-BR" sz="2000" dirty="0" smtClean="0"/>
              <a:t>(</a:t>
            </a:r>
            <a:r>
              <a:rPr lang="pt-BR" sz="2000" dirty="0" err="1" smtClean="0"/>
              <a:t>int</a:t>
            </a:r>
            <a:r>
              <a:rPr lang="pt-BR" sz="2000" dirty="0" smtClean="0"/>
              <a:t> tempo); </a:t>
            </a:r>
            <a:r>
              <a:rPr lang="pt-BR" sz="2000" dirty="0" smtClean="0">
                <a:sym typeface="Wingdings" pitchFamily="2" charset="2"/>
              </a:rPr>
              <a:t> </a:t>
            </a:r>
            <a:r>
              <a:rPr lang="pt-BR" sz="2000" dirty="0" err="1" smtClean="0">
                <a:sym typeface="Wingdings" pitchFamily="2" charset="2"/>
              </a:rPr>
              <a:t>milisegundos</a:t>
            </a:r>
            <a:endParaRPr lang="pt-BR" sz="2000" dirty="0" smtClean="0">
              <a:sym typeface="Wingdings" pitchFamily="2" charset="2"/>
            </a:endParaRPr>
          </a:p>
          <a:p>
            <a:r>
              <a:rPr lang="pt-BR" sz="2000" dirty="0" err="1" smtClean="0">
                <a:sym typeface="Wingdings" pitchFamily="2" charset="2"/>
              </a:rPr>
              <a:t>digitalWrite</a:t>
            </a:r>
            <a:r>
              <a:rPr lang="pt-BR" sz="2000" dirty="0" smtClean="0">
                <a:sym typeface="Wingdings" pitchFamily="2" charset="2"/>
              </a:rPr>
              <a:t>(</a:t>
            </a:r>
            <a:r>
              <a:rPr lang="pt-BR" sz="2000" dirty="0" err="1" smtClean="0">
                <a:sym typeface="Wingdings" pitchFamily="2" charset="2"/>
              </a:rPr>
              <a:t>int</a:t>
            </a:r>
            <a:r>
              <a:rPr lang="pt-BR" sz="2000" dirty="0" smtClean="0">
                <a:sym typeface="Wingdings" pitchFamily="2" charset="2"/>
              </a:rPr>
              <a:t> pino, HIGH/LOW);</a:t>
            </a:r>
          </a:p>
          <a:p>
            <a:endParaRPr lang="pt-BR" sz="2000" dirty="0" smtClean="0"/>
          </a:p>
          <a:p>
            <a:r>
              <a:rPr lang="pt-BR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Serial.println</a:t>
            </a:r>
            <a:r>
              <a:rPr lang="pt-B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54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519444"/>
            <a:ext cx="283603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Segundo código</a:t>
            </a:r>
          </a:p>
          <a:p>
            <a:endParaRPr lang="pt-BR" sz="3200" dirty="0"/>
          </a:p>
          <a:p>
            <a:r>
              <a:rPr lang="pt-BR" sz="2800" dirty="0" smtClean="0"/>
              <a:t>Fade</a:t>
            </a: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7151077" y="672222"/>
            <a:ext cx="382848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ym typeface="Wingdings" pitchFamily="2" charset="2"/>
              </a:rPr>
              <a:t>If</a:t>
            </a:r>
            <a:r>
              <a:rPr lang="pt-BR" dirty="0" smtClean="0">
                <a:sym typeface="Wingdings" pitchFamily="2" charset="2"/>
              </a:rPr>
              <a:t>/for/</a:t>
            </a:r>
            <a:r>
              <a:rPr lang="pt-BR" dirty="0" err="1" smtClean="0">
                <a:sym typeface="Wingdings" pitchFamily="2" charset="2"/>
              </a:rPr>
              <a:t>while</a:t>
            </a:r>
            <a:r>
              <a:rPr lang="pt-BR" dirty="0" smtClean="0">
                <a:sym typeface="Wingdings" pitchFamily="2" charset="2"/>
              </a:rPr>
              <a:t>  </a:t>
            </a:r>
            <a:r>
              <a:rPr lang="pt-BR" dirty="0" err="1" smtClean="0">
                <a:sym typeface="Wingdings" pitchFamily="2" charset="2"/>
              </a:rPr>
              <a:t>condition</a:t>
            </a:r>
            <a:r>
              <a:rPr lang="pt-BR" dirty="0" smtClean="0">
                <a:sym typeface="Wingdings" pitchFamily="2" charset="2"/>
              </a:rPr>
              <a:t> </a:t>
            </a:r>
            <a:r>
              <a:rPr lang="pt-BR" dirty="0" err="1" smtClean="0">
                <a:sym typeface="Wingdings" pitchFamily="2" charset="2"/>
              </a:rPr>
              <a:t>structures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 err="1" smtClean="0">
                <a:sym typeface="Wingdings" pitchFamily="2" charset="2"/>
              </a:rPr>
              <a:t>If</a:t>
            </a:r>
            <a:r>
              <a:rPr lang="pt-BR" dirty="0" smtClean="0">
                <a:sym typeface="Wingdings" pitchFamily="2" charset="2"/>
              </a:rPr>
              <a:t>(condição){</a:t>
            </a:r>
          </a:p>
          <a:p>
            <a:r>
              <a:rPr lang="pt-BR" dirty="0" smtClean="0">
                <a:sym typeface="Wingdings" pitchFamily="2" charset="2"/>
              </a:rPr>
              <a:t>ação</a:t>
            </a:r>
            <a:br>
              <a:rPr lang="pt-BR" dirty="0" smtClean="0">
                <a:sym typeface="Wingdings" pitchFamily="2" charset="2"/>
              </a:rPr>
            </a:br>
            <a:r>
              <a:rPr lang="pt-BR" dirty="0" smtClean="0">
                <a:sym typeface="Wingdings" pitchFamily="2" charset="2"/>
              </a:rPr>
              <a:t>}</a:t>
            </a:r>
          </a:p>
          <a:p>
            <a:r>
              <a:rPr lang="pt-BR" dirty="0" err="1" smtClean="0">
                <a:sym typeface="Wingdings" pitchFamily="2" charset="2"/>
              </a:rPr>
              <a:t>else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 smtClean="0">
                <a:sym typeface="Wingdings" pitchFamily="2" charset="2"/>
              </a:rPr>
              <a:t>{</a:t>
            </a:r>
          </a:p>
          <a:p>
            <a:r>
              <a:rPr lang="pt-BR" dirty="0" smtClean="0">
                <a:sym typeface="Wingdings" pitchFamily="2" charset="2"/>
              </a:rPr>
              <a:t>ação</a:t>
            </a:r>
          </a:p>
          <a:p>
            <a:r>
              <a:rPr lang="pt-BR" dirty="0">
                <a:sym typeface="Wingdings" pitchFamily="2" charset="2"/>
              </a:rPr>
              <a:t>}</a:t>
            </a:r>
            <a:endParaRPr lang="pt-BR" dirty="0" smtClean="0">
              <a:sym typeface="Wingdings" pitchFamily="2" charset="2"/>
            </a:endParaRPr>
          </a:p>
          <a:p>
            <a:endParaRPr lang="pt-BR" dirty="0" smtClean="0">
              <a:sym typeface="Wingdings" pitchFamily="2" charset="2"/>
            </a:endParaRPr>
          </a:p>
          <a:p>
            <a:r>
              <a:rPr lang="pt-BR" dirty="0" smtClean="0">
                <a:sym typeface="Wingdings" pitchFamily="2" charset="2"/>
              </a:rPr>
              <a:t>for(inicialização; condição; incremento){</a:t>
            </a:r>
          </a:p>
          <a:p>
            <a:r>
              <a:rPr lang="pt-BR" dirty="0">
                <a:sym typeface="Wingdings" pitchFamily="2" charset="2"/>
              </a:rPr>
              <a:t>ação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 smtClean="0">
                <a:sym typeface="Wingdings" pitchFamily="2" charset="2"/>
              </a:rPr>
              <a:t>}</a:t>
            </a:r>
          </a:p>
          <a:p>
            <a:endParaRPr lang="pt-BR" dirty="0" smtClean="0">
              <a:sym typeface="Wingdings" pitchFamily="2" charset="2"/>
            </a:endParaRPr>
          </a:p>
          <a:p>
            <a:r>
              <a:rPr lang="pt-BR" dirty="0" err="1" smtClean="0">
                <a:sym typeface="Wingdings" pitchFamily="2" charset="2"/>
              </a:rPr>
              <a:t>while</a:t>
            </a:r>
            <a:r>
              <a:rPr lang="pt-BR" dirty="0" smtClean="0">
                <a:sym typeface="Wingdings" pitchFamily="2" charset="2"/>
              </a:rPr>
              <a:t>(condição){</a:t>
            </a:r>
          </a:p>
          <a:p>
            <a:r>
              <a:rPr lang="pt-BR" dirty="0">
                <a:sym typeface="Wingdings" pitchFamily="2" charset="2"/>
              </a:rPr>
              <a:t>ação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>
                <a:sym typeface="Wingdings" pitchFamily="2" charset="2"/>
              </a:rPr>
              <a:t>}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 err="1" smtClean="0">
                <a:sym typeface="Wingdings" pitchFamily="2" charset="2"/>
              </a:rPr>
              <a:t>analogWrite</a:t>
            </a:r>
            <a:r>
              <a:rPr lang="pt-BR" dirty="0" smtClean="0">
                <a:sym typeface="Wingdings" pitchFamily="2" charset="2"/>
              </a:rPr>
              <a:t>(</a:t>
            </a:r>
            <a:r>
              <a:rPr lang="pt-BR" dirty="0" err="1" smtClean="0">
                <a:sym typeface="Wingdings" pitchFamily="2" charset="2"/>
              </a:rPr>
              <a:t>int</a:t>
            </a:r>
            <a:r>
              <a:rPr lang="pt-BR" dirty="0" smtClean="0">
                <a:sym typeface="Wingdings" pitchFamily="2" charset="2"/>
              </a:rPr>
              <a:t> pino, HIGH/LOW);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63" b="50000"/>
          <a:stretch/>
        </p:blipFill>
        <p:spPr bwMode="auto">
          <a:xfrm>
            <a:off x="842456" y="2133057"/>
            <a:ext cx="3941211" cy="243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Resultado de imagem para led polarid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66" y="2306900"/>
            <a:ext cx="1996289" cy="4519599"/>
          </a:xfrm>
          <a:prstGeom prst="roundRect">
            <a:avLst>
              <a:gd name="adj" fmla="val 178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195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519444"/>
            <a:ext cx="268432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Terceiro código</a:t>
            </a:r>
          </a:p>
          <a:p>
            <a:endParaRPr lang="pt-BR" sz="3200" dirty="0"/>
          </a:p>
          <a:p>
            <a:r>
              <a:rPr lang="pt-BR" sz="2800" dirty="0" smtClean="0"/>
              <a:t>Semáforo</a:t>
            </a: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7151077" y="672222"/>
            <a:ext cx="33941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ym typeface="Wingdings" pitchFamily="2" charset="2"/>
              </a:rPr>
              <a:t>digitalWrite</a:t>
            </a:r>
            <a:r>
              <a:rPr lang="pt-BR" dirty="0" smtClean="0">
                <a:sym typeface="Wingdings" pitchFamily="2" charset="2"/>
              </a:rPr>
              <a:t>(</a:t>
            </a:r>
            <a:r>
              <a:rPr lang="pt-BR" dirty="0" err="1" smtClean="0">
                <a:sym typeface="Wingdings" pitchFamily="2" charset="2"/>
              </a:rPr>
              <a:t>int</a:t>
            </a:r>
            <a:r>
              <a:rPr lang="pt-BR" dirty="0" smtClean="0">
                <a:sym typeface="Wingdings" pitchFamily="2" charset="2"/>
              </a:rPr>
              <a:t> pino, HIGH/LOW);</a:t>
            </a:r>
          </a:p>
          <a:p>
            <a:r>
              <a:rPr lang="pt-BR" dirty="0" err="1"/>
              <a:t>pinMode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pino,input</a:t>
            </a:r>
            <a:r>
              <a:rPr lang="pt-BR" dirty="0"/>
              <a:t>/output</a:t>
            </a:r>
            <a:r>
              <a:rPr lang="pt-BR" dirty="0" smtClean="0"/>
              <a:t>);</a:t>
            </a:r>
          </a:p>
          <a:p>
            <a:r>
              <a:rPr lang="pt-BR" dirty="0" err="1"/>
              <a:t>delay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tempo);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pt-BR" dirty="0" err="1">
                <a:sym typeface="Wingdings" pitchFamily="2" charset="2"/>
              </a:rPr>
              <a:t>milisegundos</a:t>
            </a:r>
            <a:endParaRPr lang="pt-BR" dirty="0">
              <a:sym typeface="Wingdings" pitchFamily="2" charset="2"/>
            </a:endParaRPr>
          </a:p>
          <a:p>
            <a:endParaRPr lang="pt-BR" dirty="0"/>
          </a:p>
          <a:p>
            <a:endParaRPr lang="pt-BR" dirty="0" smtClean="0">
              <a:sym typeface="Wingdings" pitchFamily="2" charset="2"/>
            </a:endParaRP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5122" name="Picture 2" descr="Resultado de imagem para led arduino semafor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124" y1="79863" x2="52124" y2="275"/>
                        <a14:foregroundMark x1="29902" y1="11134" x2="29902" y2="0"/>
                        <a14:foregroundMark x1="13508" y1="42337" x2="19227" y2="41512"/>
                        <a14:foregroundMark x1="29521" y1="20344" x2="21514" y2="19863"/>
                        <a14:foregroundMark x1="6917" y1="19588" x2="6427" y2="24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38" y="1810316"/>
            <a:ext cx="7162798" cy="492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84123" y="2262554"/>
            <a:ext cx="1425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Vermelho:20s</a:t>
            </a:r>
          </a:p>
          <a:p>
            <a:r>
              <a:rPr lang="pt-BR" dirty="0" smtClean="0"/>
              <a:t>Amarelo:5s</a:t>
            </a:r>
          </a:p>
          <a:p>
            <a:r>
              <a:rPr lang="pt-BR" dirty="0" smtClean="0"/>
              <a:t>Verde:15s</a:t>
            </a:r>
          </a:p>
        </p:txBody>
      </p:sp>
    </p:spTree>
    <p:extLst>
      <p:ext uri="{BB962C8B-B14F-4D97-AF65-F5344CB8AC3E}">
        <p14:creationId xmlns:p14="http://schemas.microsoft.com/office/powerpoint/2010/main" val="9445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519444"/>
            <a:ext cx="259096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Quarto código</a:t>
            </a:r>
          </a:p>
          <a:p>
            <a:endParaRPr lang="pt-BR" sz="3200" dirty="0"/>
          </a:p>
          <a:p>
            <a:r>
              <a:rPr lang="pt-BR" sz="2800" dirty="0" err="1" smtClean="0"/>
              <a:t>Buzzer</a:t>
            </a: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893169" y="848068"/>
            <a:ext cx="33941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ym typeface="Wingdings" pitchFamily="2" charset="2"/>
              </a:rPr>
              <a:t>digitalWrite</a:t>
            </a:r>
            <a:r>
              <a:rPr lang="pt-BR" dirty="0" smtClean="0">
                <a:sym typeface="Wingdings" pitchFamily="2" charset="2"/>
              </a:rPr>
              <a:t>(</a:t>
            </a:r>
            <a:r>
              <a:rPr lang="pt-BR" dirty="0" err="1" smtClean="0">
                <a:sym typeface="Wingdings" pitchFamily="2" charset="2"/>
              </a:rPr>
              <a:t>int</a:t>
            </a:r>
            <a:r>
              <a:rPr lang="pt-BR" dirty="0" smtClean="0">
                <a:sym typeface="Wingdings" pitchFamily="2" charset="2"/>
              </a:rPr>
              <a:t> pino, HIGH/LOW);</a:t>
            </a:r>
          </a:p>
          <a:p>
            <a:r>
              <a:rPr lang="pt-BR" dirty="0" err="1"/>
              <a:t>pinMode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pino,input</a:t>
            </a:r>
            <a:r>
              <a:rPr lang="pt-BR" dirty="0"/>
              <a:t>/output</a:t>
            </a:r>
            <a:r>
              <a:rPr lang="pt-BR" dirty="0" smtClean="0"/>
              <a:t>);</a:t>
            </a:r>
          </a:p>
          <a:p>
            <a:r>
              <a:rPr lang="pt-BR" dirty="0" err="1" smtClean="0"/>
              <a:t>delay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tempo</a:t>
            </a:r>
            <a:r>
              <a:rPr lang="pt-BR" dirty="0"/>
              <a:t>);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pt-BR" dirty="0" err="1">
                <a:sym typeface="Wingdings" pitchFamily="2" charset="2"/>
              </a:rPr>
              <a:t>milisegundos</a:t>
            </a:r>
            <a:endParaRPr lang="pt-BR" dirty="0">
              <a:sym typeface="Wingdings" pitchFamily="2" charset="2"/>
            </a:endParaRPr>
          </a:p>
          <a:p>
            <a:endParaRPr lang="pt-BR" dirty="0"/>
          </a:p>
          <a:p>
            <a:endParaRPr lang="pt-BR" dirty="0" smtClean="0">
              <a:sym typeface="Wingdings" pitchFamily="2" charset="2"/>
            </a:endParaRP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6146" name="Picture 2" descr="Resultado de imagem para buzze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733" y="1687884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123410" y="408398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+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07123" y="3899320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/>
              <a:t>-</a:t>
            </a:r>
            <a:endParaRPr lang="pt-BR" sz="4400" dirty="0"/>
          </a:p>
        </p:txBody>
      </p:sp>
      <p:pic>
        <p:nvPicPr>
          <p:cNvPr id="6148" name="Picture 4" descr="Resultado de imagem para buzze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55" y="2692848"/>
            <a:ext cx="5342548" cy="390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buzz lightye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10559" y="519444"/>
            <a:ext cx="1149707" cy="164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519444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Quinto código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93169" y="848068"/>
            <a:ext cx="33941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ym typeface="Wingdings" pitchFamily="2" charset="2"/>
              </a:rPr>
              <a:t>digitalWrite</a:t>
            </a:r>
            <a:r>
              <a:rPr lang="pt-BR" dirty="0" smtClean="0">
                <a:sym typeface="Wingdings" pitchFamily="2" charset="2"/>
              </a:rPr>
              <a:t>(</a:t>
            </a:r>
            <a:r>
              <a:rPr lang="pt-BR" dirty="0" err="1" smtClean="0">
                <a:sym typeface="Wingdings" pitchFamily="2" charset="2"/>
              </a:rPr>
              <a:t>int</a:t>
            </a:r>
            <a:r>
              <a:rPr lang="pt-BR" dirty="0" smtClean="0">
                <a:sym typeface="Wingdings" pitchFamily="2" charset="2"/>
              </a:rPr>
              <a:t> pino, HIGH/LOW);</a:t>
            </a:r>
          </a:p>
          <a:p>
            <a:r>
              <a:rPr lang="pt-BR" dirty="0" err="1"/>
              <a:t>pinMode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pino,input</a:t>
            </a:r>
            <a:r>
              <a:rPr lang="pt-BR" dirty="0"/>
              <a:t>/output</a:t>
            </a:r>
            <a:r>
              <a:rPr lang="pt-BR" dirty="0" smtClean="0"/>
              <a:t>);</a:t>
            </a:r>
          </a:p>
          <a:p>
            <a:r>
              <a:rPr lang="pt-BR" dirty="0" err="1" smtClean="0"/>
              <a:t>delay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tempo</a:t>
            </a:r>
            <a:r>
              <a:rPr lang="pt-BR" dirty="0"/>
              <a:t>);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pt-BR" dirty="0" err="1">
                <a:sym typeface="Wingdings" pitchFamily="2" charset="2"/>
              </a:rPr>
              <a:t>milisegundos</a:t>
            </a:r>
            <a:endParaRPr lang="pt-BR" dirty="0">
              <a:sym typeface="Wingdings" pitchFamily="2" charset="2"/>
            </a:endParaRPr>
          </a:p>
          <a:p>
            <a:endParaRPr lang="pt-BR" dirty="0"/>
          </a:p>
          <a:p>
            <a:endParaRPr lang="pt-BR" dirty="0" smtClean="0">
              <a:sym typeface="Wingdings" pitchFamily="2" charset="2"/>
            </a:endParaRP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6148" name="Picture 4" descr="Resultado de imagem para buzze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554" y="2695973"/>
            <a:ext cx="5342548" cy="390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m para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96" y="1597560"/>
            <a:ext cx="1657562" cy="16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darth va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70" y="1458226"/>
            <a:ext cx="2096380" cy="179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51255" y="3727828"/>
            <a:ext cx="540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github.com/</a:t>
            </a:r>
            <a:r>
              <a:rPr lang="pt-BR" sz="2000" dirty="0" err="1" smtClean="0"/>
              <a:t>gabrielbastoos</a:t>
            </a:r>
            <a:r>
              <a:rPr lang="pt-BR" sz="2000" dirty="0" smtClean="0"/>
              <a:t>/SesiCulturaDigital2016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999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519444"/>
            <a:ext cx="2782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#</a:t>
            </a:r>
            <a:r>
              <a:rPr lang="pt-BR" sz="3200" dirty="0" err="1" smtClean="0"/>
              <a:t>Sextou</a:t>
            </a:r>
            <a:r>
              <a:rPr lang="pt-BR" sz="3200" dirty="0" smtClean="0"/>
              <a:t> código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93169" y="848068"/>
            <a:ext cx="33941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ym typeface="Wingdings" pitchFamily="2" charset="2"/>
              </a:rPr>
              <a:t>digitalWrite</a:t>
            </a:r>
            <a:r>
              <a:rPr lang="pt-BR" dirty="0" smtClean="0">
                <a:sym typeface="Wingdings" pitchFamily="2" charset="2"/>
              </a:rPr>
              <a:t>(</a:t>
            </a:r>
            <a:r>
              <a:rPr lang="pt-BR" dirty="0" err="1" smtClean="0">
                <a:sym typeface="Wingdings" pitchFamily="2" charset="2"/>
              </a:rPr>
              <a:t>int</a:t>
            </a:r>
            <a:r>
              <a:rPr lang="pt-BR" dirty="0" smtClean="0">
                <a:sym typeface="Wingdings" pitchFamily="2" charset="2"/>
              </a:rPr>
              <a:t> pino, HIGH/LOW);</a:t>
            </a:r>
          </a:p>
          <a:p>
            <a:r>
              <a:rPr lang="pt-BR" dirty="0" err="1"/>
              <a:t>pinMode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pino,input</a:t>
            </a:r>
            <a:r>
              <a:rPr lang="pt-BR" dirty="0"/>
              <a:t>/output</a:t>
            </a:r>
            <a:r>
              <a:rPr lang="pt-BR" dirty="0" smtClean="0"/>
              <a:t>);</a:t>
            </a:r>
          </a:p>
          <a:p>
            <a:r>
              <a:rPr lang="pt-BR" dirty="0" err="1" smtClean="0"/>
              <a:t>delay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tempo</a:t>
            </a:r>
            <a:r>
              <a:rPr lang="pt-BR" dirty="0"/>
              <a:t>);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pt-BR" dirty="0" err="1">
                <a:sym typeface="Wingdings" pitchFamily="2" charset="2"/>
              </a:rPr>
              <a:t>milisegundos</a:t>
            </a:r>
            <a:endParaRPr lang="pt-BR" dirty="0">
              <a:sym typeface="Wingdings" pitchFamily="2" charset="2"/>
            </a:endParaRPr>
          </a:p>
          <a:p>
            <a:endParaRPr lang="pt-BR" dirty="0"/>
          </a:p>
          <a:p>
            <a:endParaRPr lang="pt-BR" dirty="0" smtClean="0">
              <a:sym typeface="Wingdings" pitchFamily="2" charset="2"/>
            </a:endParaRP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6148" name="Picture 4" descr="Resultado de imagem para buzze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38" y="4257179"/>
            <a:ext cx="3203911" cy="23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51255" y="3727828"/>
            <a:ext cx="540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github.com/</a:t>
            </a:r>
            <a:r>
              <a:rPr lang="pt-BR" sz="2000" dirty="0" err="1" smtClean="0"/>
              <a:t>gabrielbastoos</a:t>
            </a:r>
            <a:r>
              <a:rPr lang="pt-BR" sz="2000" dirty="0" smtClean="0"/>
              <a:t>/SesiCulturaDigital2016</a:t>
            </a:r>
            <a:endParaRPr lang="pt-BR" sz="2000" dirty="0"/>
          </a:p>
        </p:txBody>
      </p:sp>
      <p:pic>
        <p:nvPicPr>
          <p:cNvPr id="8" name="Picture 4" descr="Resultado de imagem para led polarid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77" y="2338401"/>
            <a:ext cx="1996289" cy="4519599"/>
          </a:xfrm>
          <a:prstGeom prst="roundRect">
            <a:avLst>
              <a:gd name="adj" fmla="val 178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194" name="Picture 2" descr="Resultado de imagem para mario va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50" y="1349253"/>
            <a:ext cx="2762250" cy="2181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9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95046" y="51944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Sétimo código</a:t>
            </a:r>
          </a:p>
        </p:txBody>
      </p:sp>
      <p:pic>
        <p:nvPicPr>
          <p:cNvPr id="9218" name="Picture 2" descr="Resultado de imagem para arduin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22" y="1475378"/>
            <a:ext cx="2394926" cy="101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172755" y="175956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+</a:t>
            </a:r>
            <a:endParaRPr lang="pt-BR" sz="2800" dirty="0"/>
          </a:p>
        </p:txBody>
      </p:sp>
      <p:pic>
        <p:nvPicPr>
          <p:cNvPr id="9220" name="Picture 4" descr="Resultado de imagem para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59" y="1350609"/>
            <a:ext cx="1263860" cy="12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451254" y="3109642"/>
            <a:ext cx="540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github.com/</a:t>
            </a:r>
            <a:r>
              <a:rPr lang="pt-BR" sz="2000" dirty="0" err="1" smtClean="0"/>
              <a:t>gabrielbastoos</a:t>
            </a:r>
            <a:r>
              <a:rPr lang="pt-BR" sz="2000" dirty="0" smtClean="0"/>
              <a:t>/SesiCulturaDigital2016</a:t>
            </a:r>
            <a:endParaRPr lang="pt-BR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756054" y="811831"/>
            <a:ext cx="36417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new Serial(</a:t>
            </a:r>
            <a:r>
              <a:rPr lang="pt-BR" dirty="0" err="1" smtClean="0"/>
              <a:t>this</a:t>
            </a:r>
            <a:r>
              <a:rPr lang="pt-BR" dirty="0" smtClean="0"/>
              <a:t>, porta COM utilizada, </a:t>
            </a:r>
            <a:r>
              <a:rPr lang="pt-BR" dirty="0" err="1" smtClean="0"/>
              <a:t>baudrate</a:t>
            </a:r>
            <a:r>
              <a:rPr lang="pt-BR" dirty="0" smtClean="0"/>
              <a:t>);</a:t>
            </a:r>
          </a:p>
          <a:p>
            <a:endParaRPr lang="pt-BR" dirty="0" smtClean="0"/>
          </a:p>
          <a:p>
            <a:r>
              <a:rPr lang="pt-BR" dirty="0" err="1">
                <a:sym typeface="Wingdings" pitchFamily="2" charset="2"/>
              </a:rPr>
              <a:t>draw</a:t>
            </a:r>
            <a:r>
              <a:rPr lang="pt-BR" dirty="0" smtClean="0">
                <a:sym typeface="Wingdings" pitchFamily="2" charset="2"/>
              </a:rPr>
              <a:t>();</a:t>
            </a:r>
          </a:p>
          <a:p>
            <a:endParaRPr lang="pt-BR" dirty="0">
              <a:sym typeface="Wingdings" pitchFamily="2" charset="2"/>
            </a:endParaRPr>
          </a:p>
          <a:p>
            <a:r>
              <a:rPr lang="pt-BR" dirty="0" err="1" smtClean="0"/>
              <a:t>read</a:t>
            </a:r>
            <a:r>
              <a:rPr lang="pt-BR" dirty="0" smtClean="0"/>
              <a:t>();</a:t>
            </a:r>
          </a:p>
          <a:p>
            <a:r>
              <a:rPr lang="pt-BR" dirty="0" err="1" smtClean="0"/>
              <a:t>print</a:t>
            </a:r>
            <a:r>
              <a:rPr lang="pt-BR" dirty="0" smtClean="0"/>
              <a:t>();</a:t>
            </a:r>
          </a:p>
          <a:p>
            <a:r>
              <a:rPr lang="pt-BR" dirty="0" err="1"/>
              <a:t>w</a:t>
            </a:r>
            <a:r>
              <a:rPr lang="pt-BR" dirty="0" err="1" smtClean="0"/>
              <a:t>rite</a:t>
            </a:r>
            <a:r>
              <a:rPr lang="pt-BR" dirty="0" smtClean="0"/>
              <a:t>();</a:t>
            </a:r>
          </a:p>
          <a:p>
            <a:endParaRPr lang="pt-BR" dirty="0" smtClean="0"/>
          </a:p>
          <a:p>
            <a:r>
              <a:rPr lang="pt-BR" dirty="0" smtClean="0"/>
              <a:t>background(</a:t>
            </a:r>
            <a:r>
              <a:rPr lang="pt-BR" dirty="0" err="1" smtClean="0"/>
              <a:t>int</a:t>
            </a:r>
            <a:r>
              <a:rPr lang="pt-BR" dirty="0" smtClean="0"/>
              <a:t> cor);</a:t>
            </a:r>
          </a:p>
          <a:p>
            <a:r>
              <a:rPr lang="pt-BR" dirty="0" err="1" smtClean="0"/>
              <a:t>fill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cor);</a:t>
            </a:r>
          </a:p>
          <a:p>
            <a:r>
              <a:rPr lang="pt-BR" dirty="0" err="1" smtClean="0"/>
              <a:t>ellipse</a:t>
            </a:r>
            <a:r>
              <a:rPr lang="pt-BR" dirty="0" smtClean="0"/>
              <a:t>(</a:t>
            </a:r>
            <a:r>
              <a:rPr lang="pt-BR" dirty="0" err="1" smtClean="0"/>
              <a:t>posX</a:t>
            </a:r>
            <a:r>
              <a:rPr lang="pt-BR" dirty="0"/>
              <a:t>, </a:t>
            </a:r>
            <a:r>
              <a:rPr lang="pt-BR" dirty="0" err="1"/>
              <a:t>posY</a:t>
            </a:r>
            <a:r>
              <a:rPr lang="pt-BR" dirty="0"/>
              <a:t>, </a:t>
            </a:r>
            <a:r>
              <a:rPr lang="pt-BR" dirty="0" smtClean="0"/>
              <a:t>largura, altura);</a:t>
            </a:r>
          </a:p>
          <a:p>
            <a:r>
              <a:rPr lang="pt-BR" dirty="0" err="1" smtClean="0"/>
              <a:t>rect</a:t>
            </a:r>
            <a:r>
              <a:rPr lang="pt-BR" dirty="0" smtClean="0"/>
              <a:t>(</a:t>
            </a:r>
            <a:r>
              <a:rPr lang="pt-BR" dirty="0" err="1" smtClean="0"/>
              <a:t>posX,posY,largura,altura</a:t>
            </a:r>
            <a:r>
              <a:rPr lang="pt-BR" dirty="0" smtClean="0"/>
              <a:t>);</a:t>
            </a:r>
          </a:p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492150" y="3816302"/>
            <a:ext cx="4409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http://www.flextool.com.br/tabela_cores.html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891" b="75781" l="15593" r="63031">
                        <a14:foregroundMark x1="44729" y1="41146" x2="59663" y2="71094"/>
                        <a14:foregroundMark x1="60688" y1="40885" x2="60176" y2="4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50" t="36500" r="36803" b="21275"/>
          <a:stretch/>
        </p:blipFill>
        <p:spPr bwMode="auto">
          <a:xfrm>
            <a:off x="1499522" y="4438851"/>
            <a:ext cx="4073443" cy="198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95046" y="519444"/>
            <a:ext cx="252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Oitavo código</a:t>
            </a:r>
          </a:p>
        </p:txBody>
      </p:sp>
      <p:pic>
        <p:nvPicPr>
          <p:cNvPr id="9218" name="Picture 2" descr="Resultado de imagem para arduin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22" y="1475378"/>
            <a:ext cx="2394926" cy="101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172755" y="175956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+</a:t>
            </a:r>
            <a:endParaRPr lang="pt-BR" sz="2800" dirty="0"/>
          </a:p>
        </p:txBody>
      </p:sp>
      <p:pic>
        <p:nvPicPr>
          <p:cNvPr id="9220" name="Picture 4" descr="Resultado de imagem para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59" y="1350609"/>
            <a:ext cx="1263860" cy="12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1395046" y="3230313"/>
            <a:ext cx="3325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https://processing.org/reference/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60" b="47634"/>
          <a:stretch/>
        </p:blipFill>
        <p:spPr bwMode="auto">
          <a:xfrm>
            <a:off x="7433900" y="831149"/>
            <a:ext cx="3066914" cy="370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Imagem 15"/>
          <p:cNvPicPr/>
          <p:nvPr/>
        </p:nvPicPr>
        <p:blipFill rotWithShape="1">
          <a:blip r:embed="rId5"/>
          <a:srcRect t="1321" r="892" b="5513"/>
          <a:stretch/>
        </p:blipFill>
        <p:spPr bwMode="auto">
          <a:xfrm>
            <a:off x="1844373" y="4058957"/>
            <a:ext cx="4408971" cy="25166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4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95046" y="686869"/>
            <a:ext cx="3585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 err="1" smtClean="0"/>
              <a:t>Arduino</a:t>
            </a:r>
            <a:r>
              <a:rPr lang="pt-BR" sz="3200" dirty="0" smtClean="0"/>
              <a:t> novamente...</a:t>
            </a:r>
          </a:p>
        </p:txBody>
      </p:sp>
      <p:pic>
        <p:nvPicPr>
          <p:cNvPr id="11266" name="Picture 2" descr="Resultado de imagem para relay modul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5" y="815659"/>
            <a:ext cx="3782100" cy="37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48911" y="3659573"/>
            <a:ext cx="70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Relé</a:t>
            </a:r>
            <a:endParaRPr lang="pt-BR" dirty="0"/>
          </a:p>
        </p:txBody>
      </p:sp>
      <p:pic>
        <p:nvPicPr>
          <p:cNvPr id="11268" name="Picture 4" descr="Resultado de imagem para hc sr0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548" y1="14557" x2="28710" y2="2110"/>
                        <a14:foregroundMark x1="14839" y1="8439" x2="22258" y2="2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60" y="686869"/>
            <a:ext cx="295275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930787" y="2944295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Sensor Ultrassônico</a:t>
            </a:r>
            <a:endParaRPr lang="pt-BR" dirty="0"/>
          </a:p>
        </p:txBody>
      </p:sp>
      <p:pic>
        <p:nvPicPr>
          <p:cNvPr id="11270" name="Picture 6" descr="Resultado de imagem para dht11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2500" l="750" r="96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05" y="1724158"/>
            <a:ext cx="2620135" cy="19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082602" y="3554569"/>
            <a:ext cx="31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Temperatura e Umidade-DHT11</a:t>
            </a:r>
            <a:endParaRPr lang="pt-BR" dirty="0"/>
          </a:p>
        </p:txBody>
      </p:sp>
      <p:pic>
        <p:nvPicPr>
          <p:cNvPr id="11272" name="Picture 8" descr="Resultado de imagem para pir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00" b="90000" l="24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159" y="3722243"/>
            <a:ext cx="1428851" cy="14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8665966" y="496642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Sensor de presença</a:t>
            </a:r>
            <a:endParaRPr lang="pt-BR" dirty="0"/>
          </a:p>
        </p:txBody>
      </p:sp>
      <p:pic>
        <p:nvPicPr>
          <p:cNvPr id="11274" name="Picture 10" descr="Resultado de imagem para hc-05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567" l="500" r="99500">
                        <a14:foregroundMark x1="4333" y1="15328" x2="20250" y2="77981"/>
                        <a14:foregroundMark x1="26250" y1="17397" x2="42167" y2="77981"/>
                        <a14:foregroundMark x1="27167" y1="15328" x2="42583" y2="21411"/>
                        <a14:foregroundMark x1="79000" y1="17397" x2="95750" y2="18735"/>
                        <a14:foregroundMark x1="79000" y1="25547" x2="94417" y2="77251"/>
                        <a14:foregroundMark x1="78083" y1="81387" x2="94833" y2="80657"/>
                        <a14:foregroundMark x1="43083" y1="69100" x2="44000" y2="73844"/>
                        <a14:foregroundMark x1="27333" y1="81022" x2="27417" y2="93552"/>
                        <a14:foregroundMark x1="30583" y1="82482" x2="30417" y2="93066"/>
                        <a14:foregroundMark x1="33917" y1="93552" x2="33917" y2="82725"/>
                        <a14:foregroundMark x1="37250" y1="94039" x2="37250" y2="81509"/>
                        <a14:foregroundMark x1="40417" y1="93552" x2="40250" y2="81630"/>
                        <a14:foregroundMark x1="43333" y1="93552" x2="43667" y2="82238"/>
                        <a14:foregroundMark x1="21000" y1="93187" x2="21250" y2="81752"/>
                        <a14:foregroundMark x1="17917" y1="93187" x2="18083" y2="81752"/>
                        <a14:foregroundMark x1="14917" y1="93552" x2="14667" y2="82117"/>
                        <a14:foregroundMark x1="11500" y1="94039" x2="11667" y2="82847"/>
                        <a14:foregroundMark x1="8167" y1="93431" x2="8583" y2="83090"/>
                        <a14:foregroundMark x1="5417" y1="93309" x2="4917" y2="83090"/>
                        <a14:foregroundMark x1="60667" y1="93552" x2="60333" y2="82117"/>
                        <a14:foregroundMark x1="63500" y1="94039" x2="63667" y2="82482"/>
                        <a14:foregroundMark x1="67000" y1="93796" x2="67083" y2="83577"/>
                        <a14:foregroundMark x1="70333" y1="93917" x2="70167" y2="83820"/>
                        <a14:foregroundMark x1="82167" y1="95012" x2="82250" y2="82847"/>
                        <a14:foregroundMark x1="85083" y1="95864" x2="85583" y2="82847"/>
                        <a14:foregroundMark x1="88750" y1="95012" x2="88667" y2="82238"/>
                        <a14:foregroundMark x1="92083" y1="95134" x2="92167" y2="82360"/>
                        <a14:backgroundMark x1="35583" y1="87591" x2="35417" y2="83333"/>
                        <a14:backgroundMark x1="91167" y1="95985" x2="90250" y2="84428"/>
                        <a14:backgroundMark x1="87167" y1="95255" x2="86250" y2="84793"/>
                        <a14:backgroundMark x1="83917" y1="96472" x2="83000" y2="84307"/>
                        <a14:backgroundMark x1="67833" y1="95012" x2="69083" y2="84793"/>
                        <a14:backgroundMark x1="64083" y1="95134" x2="65833" y2="85036"/>
                        <a14:backgroundMark x1="61417" y1="96350" x2="62500" y2="84428"/>
                        <a14:backgroundMark x1="39000" y1="91241" x2="38917" y2="83942"/>
                        <a14:backgroundMark x1="20250" y1="94039" x2="18833" y2="85036"/>
                        <a14:backgroundMark x1="15583" y1="93917" x2="16750" y2="84793"/>
                        <a14:backgroundMark x1="13667" y1="93309" x2="12833" y2="84550"/>
                        <a14:backgroundMark x1="9667" y1="93917" x2="10333" y2="85036"/>
                        <a14:backgroundMark x1="6917" y1="94404" x2="6083" y2="85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5" y="4205452"/>
            <a:ext cx="2760997" cy="18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986220" y="6096735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Bluetooth Master    Bluetooth </a:t>
            </a:r>
            <a:r>
              <a:rPr lang="pt-BR" dirty="0" err="1" smtClean="0"/>
              <a:t>Slave</a:t>
            </a:r>
            <a:endParaRPr lang="pt-BR" dirty="0"/>
          </a:p>
        </p:txBody>
      </p:sp>
      <p:pic>
        <p:nvPicPr>
          <p:cNvPr id="11276" name="Picture 12" descr="Resultado de imagem para detector de som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16" y="3734666"/>
            <a:ext cx="2489582" cy="248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6189376" y="582125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Detector de som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88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02080" y="809897"/>
            <a:ext cx="94183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Apresentação</a:t>
            </a:r>
          </a:p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Instalação dos </a:t>
            </a:r>
            <a:r>
              <a:rPr lang="pt-BR" sz="4000" i="1" dirty="0" smtClean="0"/>
              <a:t>softwares</a:t>
            </a:r>
          </a:p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</a:t>
            </a:r>
            <a:r>
              <a:rPr lang="pt-BR" sz="4000" i="1" dirty="0" err="1" smtClean="0"/>
              <a:t>Arduino</a:t>
            </a:r>
            <a:endParaRPr lang="pt-BR" sz="4000" i="1" dirty="0" smtClean="0"/>
          </a:p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Programando o </a:t>
            </a:r>
            <a:r>
              <a:rPr lang="pt-BR" sz="4000" i="1" dirty="0" err="1" smtClean="0"/>
              <a:t>Arduino</a:t>
            </a:r>
            <a:endParaRPr lang="pt-BR" sz="4000" i="1" dirty="0" smtClean="0"/>
          </a:p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Programar com o </a:t>
            </a:r>
            <a:r>
              <a:rPr lang="pt-BR" sz="4000" i="1" dirty="0" err="1" smtClean="0"/>
              <a:t>Processing</a:t>
            </a:r>
            <a:endParaRPr lang="pt-BR" sz="4000" i="1" dirty="0" smtClean="0"/>
          </a:p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Outros sensores</a:t>
            </a:r>
          </a:p>
          <a:p>
            <a:pPr marL="400050" indent="-400050">
              <a:buFont typeface="+mj-lt"/>
              <a:buAutoNum type="arabicPeriod"/>
            </a:pPr>
            <a:r>
              <a:rPr lang="pt-BR" sz="4000" dirty="0" smtClean="0"/>
              <a:t>  Aplicações no meio audiovisual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95046" y="686869"/>
            <a:ext cx="6909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Aplicações audiovisuais do que nós vimos</a:t>
            </a:r>
          </a:p>
        </p:txBody>
      </p:sp>
      <p:sp>
        <p:nvSpPr>
          <p:cNvPr id="3" name="Retângulo 2">
            <a:hlinkClick r:id="rId2"/>
          </p:cNvPr>
          <p:cNvSpPr/>
          <p:nvPr/>
        </p:nvSpPr>
        <p:spPr>
          <a:xfrm>
            <a:off x="1395046" y="1866295"/>
            <a:ext cx="3092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https://vimeo.com/174803121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95046" y="2474409"/>
            <a:ext cx="9964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https://blog.arduino.cc/2013/03/14/diy-laser-for-creative-lighting-projects-2/</a:t>
            </a:r>
          </a:p>
        </p:txBody>
      </p:sp>
      <p:sp>
        <p:nvSpPr>
          <p:cNvPr id="5" name="Retângulo 4"/>
          <p:cNvSpPr/>
          <p:nvPr/>
        </p:nvSpPr>
        <p:spPr>
          <a:xfrm>
            <a:off x="1395046" y="3230313"/>
            <a:ext cx="47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https://www.youtube.com/watch?v=eq-ngkKsPgw</a:t>
            </a:r>
          </a:p>
        </p:txBody>
      </p:sp>
      <p:sp>
        <p:nvSpPr>
          <p:cNvPr id="6" name="Retângulo 5"/>
          <p:cNvSpPr/>
          <p:nvPr/>
        </p:nvSpPr>
        <p:spPr>
          <a:xfrm>
            <a:off x="1395046" y="3901156"/>
            <a:ext cx="3103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https://youtu.be/Ms9eqU72Zfk</a:t>
            </a:r>
          </a:p>
        </p:txBody>
      </p:sp>
      <p:pic>
        <p:nvPicPr>
          <p:cNvPr id="12290" name="Picture 2" descr="Resultado de imagem para teto c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71" y="3075766"/>
            <a:ext cx="3942295" cy="262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395046" y="4622374"/>
            <a:ext cx="311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https://youtu.be/sscMHJ3QoYg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21836" y="5240559"/>
            <a:ext cx="3116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https://youtu.be/Ttm62RBdOuo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431165" y="5910260"/>
            <a:ext cx="3109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https://youtu.be/TAXnw2O3ifA</a:t>
            </a:r>
          </a:p>
        </p:txBody>
      </p:sp>
      <p:pic>
        <p:nvPicPr>
          <p:cNvPr id="12292" name="Picture 4" descr="Resultado de imagem para arduino 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023" y="453103"/>
            <a:ext cx="1948244" cy="19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hats All Folks H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251" y="473300"/>
            <a:ext cx="9787944" cy="550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11234" y="587828"/>
            <a:ext cx="3350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/>
              <a:t>Apresentação</a:t>
            </a:r>
            <a:endParaRPr lang="pt-BR" sz="4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97726" y="1972491"/>
            <a:ext cx="41801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Oi, como vai?</a:t>
            </a:r>
          </a:p>
          <a:p>
            <a:endParaRPr lang="pt-BR" sz="2000" dirty="0" smtClean="0"/>
          </a:p>
          <a:p>
            <a:r>
              <a:rPr lang="pt-BR" sz="2000" dirty="0" smtClean="0"/>
              <a:t>1- Nome?</a:t>
            </a:r>
          </a:p>
          <a:p>
            <a:r>
              <a:rPr lang="pt-BR" sz="2000" dirty="0" smtClean="0"/>
              <a:t>2- Idade?</a:t>
            </a:r>
          </a:p>
          <a:p>
            <a:r>
              <a:rPr lang="pt-BR" sz="2000" dirty="0" smtClean="0"/>
              <a:t>3- </a:t>
            </a:r>
            <a:r>
              <a:rPr lang="pt-BR" sz="2000" i="1" dirty="0" smtClean="0"/>
              <a:t>Hobbies?</a:t>
            </a:r>
          </a:p>
          <a:p>
            <a:r>
              <a:rPr lang="pt-BR" sz="2000" dirty="0" smtClean="0"/>
              <a:t>4- Qual sua área?</a:t>
            </a:r>
          </a:p>
          <a:p>
            <a:r>
              <a:rPr lang="pt-BR" sz="2000" dirty="0" smtClean="0"/>
              <a:t>5- Um filme/série?</a:t>
            </a:r>
          </a:p>
          <a:p>
            <a:r>
              <a:rPr lang="pt-BR" sz="2000" dirty="0" smtClean="0"/>
              <a:t>6- Experiência com </a:t>
            </a:r>
            <a:r>
              <a:rPr lang="pt-BR" sz="2000" i="1" dirty="0" err="1" smtClean="0"/>
              <a:t>Arduino</a:t>
            </a:r>
            <a:r>
              <a:rPr lang="pt-BR" sz="2000" dirty="0" smtClean="0"/>
              <a:t>?</a:t>
            </a:r>
          </a:p>
          <a:p>
            <a:r>
              <a:rPr lang="pt-BR" sz="2000" dirty="0" smtClean="0"/>
              <a:t>7- O que espera da oficina ?</a:t>
            </a:r>
          </a:p>
          <a:p>
            <a:endParaRPr lang="pt-BR" sz="2000" dirty="0" smtClean="0"/>
          </a:p>
        </p:txBody>
      </p:sp>
      <p:pic>
        <p:nvPicPr>
          <p:cNvPr id="1026" name="Picture 2" descr="Resultado de imagem para oi meu nome é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79" y="1295714"/>
            <a:ext cx="2870960" cy="215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37360" y="679269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Instalação dos </a:t>
            </a:r>
            <a:r>
              <a:rPr lang="pt-BR" sz="3600" i="1" dirty="0" smtClean="0"/>
              <a:t>softwares</a:t>
            </a:r>
            <a:r>
              <a:rPr lang="pt-BR" sz="3600" dirty="0" smtClean="0"/>
              <a:t> utilizados</a:t>
            </a:r>
            <a:endParaRPr lang="pt-BR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6264" t="11786" r="17674" b="20179"/>
          <a:stretch>
            <a:fillRect/>
          </a:stretch>
        </p:blipFill>
        <p:spPr bwMode="auto">
          <a:xfrm>
            <a:off x="914399" y="1724298"/>
            <a:ext cx="4624799" cy="267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0276" t="12232" r="11615" b="8125"/>
          <a:stretch>
            <a:fillRect/>
          </a:stretch>
        </p:blipFill>
        <p:spPr bwMode="auto">
          <a:xfrm>
            <a:off x="5995852" y="1737360"/>
            <a:ext cx="4762437" cy="2730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2168435" y="4519747"/>
            <a:ext cx="27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processing.org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943800" y="458640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arduino</a:t>
            </a:r>
            <a:r>
              <a:rPr lang="pt-BR" dirty="0" smtClean="0"/>
              <a:t>.cc</a:t>
            </a:r>
            <a:endParaRPr lang="pt-B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14593" t="13661" r="62215" b="76160"/>
          <a:stretch>
            <a:fillRect/>
          </a:stretch>
        </p:blipFill>
        <p:spPr bwMode="auto">
          <a:xfrm>
            <a:off x="4127864" y="5264331"/>
            <a:ext cx="3017520" cy="74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4898571" y="60481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fritzing.org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82615" y="330388"/>
            <a:ext cx="4375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i="1" dirty="0" err="1" smtClean="0"/>
              <a:t>Microcontroladores</a:t>
            </a:r>
            <a:endParaRPr lang="pt-BR" i="1" dirty="0" smtClean="0"/>
          </a:p>
        </p:txBody>
      </p:sp>
      <p:pic>
        <p:nvPicPr>
          <p:cNvPr id="5122" name="Picture 2" descr="Resultado de imagem para arduino uno projet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25" b="96375" l="0" r="98750">
                        <a14:foregroundMark x1="68000" y1="13125" x2="78375" y2="2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60" y="1324708"/>
            <a:ext cx="392723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pic16f877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81" b="87113" l="0" r="994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23" y="1324708"/>
            <a:ext cx="1928975" cy="144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pic standal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651" y="3034136"/>
            <a:ext cx="4826733" cy="3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boneco com son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068" y="905609"/>
            <a:ext cx="2754149" cy="18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15" y="1454882"/>
            <a:ext cx="7487872" cy="4296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582615" y="330388"/>
            <a:ext cx="1923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i="1" dirty="0" err="1" smtClean="0"/>
              <a:t>Arduino</a:t>
            </a:r>
            <a:endParaRPr lang="pt-BR" i="1" dirty="0" smtClean="0"/>
          </a:p>
        </p:txBody>
      </p:sp>
    </p:spTree>
    <p:extLst>
      <p:ext uri="{BB962C8B-B14F-4D97-AF65-F5344CB8AC3E}">
        <p14:creationId xmlns:p14="http://schemas.microsoft.com/office/powerpoint/2010/main" val="29197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82615" y="330388"/>
            <a:ext cx="1923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i="1" dirty="0" err="1" smtClean="0"/>
              <a:t>Arduino</a:t>
            </a:r>
            <a:endParaRPr lang="pt-BR" i="1" dirty="0" smtClean="0"/>
          </a:p>
        </p:txBody>
      </p:sp>
      <p:pic>
        <p:nvPicPr>
          <p:cNvPr id="2052" name="Picture 4" descr="Resultado de imagem para arduin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9778" y1="18730" x2="69778" y2="40952"/>
                        <a14:foregroundMark x1="68000" y1="41587" x2="47556" y2="40952"/>
                        <a14:foregroundMark x1="47556" y1="41587" x2="47333" y2="20317"/>
                        <a14:foregroundMark x1="48222" y1="19683" x2="69778" y2="17460"/>
                        <a14:foregroundMark x1="59333" y1="19683" x2="60000" y2="30159"/>
                        <a14:foregroundMark x1="27111" y1="13016" x2="12222" y2="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58" y="1387009"/>
            <a:ext cx="3208705" cy="2246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arduin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18" y1="43902" x2="23375" y2="88618"/>
                        <a14:foregroundMark x1="34075" y1="82779" x2="26858" y2="85366"/>
                        <a14:foregroundMark x1="53932" y1="53659" x2="51706" y2="73762"/>
                        <a14:foregroundMark x1="67756" y1="32299" x2="66499" y2="45233"/>
                        <a14:foregroundMark x1="71526" y1="84109" x2="63052" y2="86031"/>
                        <a14:foregroundMark x1="93896" y1="95787" x2="96697" y2="87953"/>
                        <a14:foregroundMark x1="12065" y1="47154" x2="6715" y2="25795"/>
                        <a14:foregroundMark x1="22442" y1="97044" x2="7325" y2="96378"/>
                        <a14:foregroundMark x1="12388" y1="67258" x2="12388" y2="67258"/>
                        <a14:backgroundMark x1="20251" y1="95122" x2="20575" y2="98374"/>
                        <a14:backgroundMark x1="94506" y1="97044" x2="95153" y2="9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54" y="4292629"/>
            <a:ext cx="3725297" cy="1809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arduin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249" b="84538" l="7167" r="9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2" t="7855" r="9046" b="15079"/>
          <a:stretch/>
        </p:blipFill>
        <p:spPr bwMode="auto">
          <a:xfrm>
            <a:off x="7636463" y="1124946"/>
            <a:ext cx="2069858" cy="160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arduino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33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36" y="1124946"/>
            <a:ext cx="1802039" cy="1711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455017" y="3633103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Arduino</a:t>
            </a:r>
            <a:r>
              <a:rPr lang="pt-BR" dirty="0" smtClean="0"/>
              <a:t> Uno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33730" y="2863924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Arduino</a:t>
            </a:r>
            <a:r>
              <a:rPr lang="pt-BR" dirty="0" smtClean="0"/>
              <a:t> Nano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654309" y="6125885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Arduino</a:t>
            </a:r>
            <a:r>
              <a:rPr lang="pt-BR" dirty="0" smtClean="0"/>
              <a:t> </a:t>
            </a:r>
            <a:r>
              <a:rPr lang="pt-BR" dirty="0" err="1" smtClean="0"/>
              <a:t>Mega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20508" y="2828653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Arduino</a:t>
            </a:r>
            <a:r>
              <a:rPr lang="pt-BR" dirty="0" smtClean="0"/>
              <a:t> Pro Mini</a:t>
            </a:r>
            <a:endParaRPr lang="pt-BR" dirty="0"/>
          </a:p>
        </p:txBody>
      </p:sp>
      <p:pic>
        <p:nvPicPr>
          <p:cNvPr id="2060" name="Picture 12" descr="Resultado de imagem para arduino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1405" y1="36471" x2="18182" y2="10294"/>
                        <a14:foregroundMark x1="8264" y1="17353" x2="8264" y2="9706"/>
                        <a14:foregroundMark x1="48140" y1="11176" x2="50620" y2="8824"/>
                        <a14:foregroundMark x1="61570" y1="7647" x2="61570" y2="7647"/>
                        <a14:foregroundMark x1="71694" y1="37353" x2="71694" y2="41765"/>
                        <a14:foregroundMark x1="90496" y1="12941" x2="89463" y2="14118"/>
                        <a14:foregroundMark x1="94628" y1="82353" x2="88430" y2="85882"/>
                        <a14:foregroundMark x1="9917" y1="80000" x2="11777" y2="90588"/>
                        <a14:foregroundMark x1="92562" y1="27353" x2="95248" y2="8824"/>
                        <a14:backgroundMark x1="28719" y1="96765" x2="36364" y2="97353"/>
                        <a14:backgroundMark x1="90496" y1="96176" x2="21694" y2="98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05" y="3490962"/>
            <a:ext cx="3486515" cy="244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6976666" y="590156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Intel </a:t>
            </a:r>
            <a:r>
              <a:rPr lang="pt-BR" dirty="0" err="1" smtClean="0"/>
              <a:t>Galileo</a:t>
            </a:r>
            <a:endParaRPr lang="pt-BR" dirty="0"/>
          </a:p>
        </p:txBody>
      </p:sp>
      <p:pic>
        <p:nvPicPr>
          <p:cNvPr id="2064" name="Picture 16" descr="Resultado de imagem para lilypad arduino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839" b="95484" l="0" r="95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259" y="2878357"/>
            <a:ext cx="2013255" cy="149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10098906" y="4370736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LilyPad</a:t>
            </a:r>
            <a:r>
              <a:rPr lang="pt-BR" dirty="0" smtClean="0"/>
              <a:t> </a:t>
            </a:r>
            <a:r>
              <a:rPr lang="pt-BR" dirty="0" err="1" smtClean="0"/>
              <a:t>Arduino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10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82615" y="330388"/>
            <a:ext cx="6679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i="1" dirty="0" err="1" smtClean="0"/>
              <a:t>Arduino</a:t>
            </a:r>
            <a:r>
              <a:rPr lang="pt-BR" sz="4400" i="1" dirty="0" smtClean="0"/>
              <a:t> </a:t>
            </a:r>
            <a:r>
              <a:rPr lang="pt-BR" sz="4400" dirty="0" smtClean="0"/>
              <a:t>Uno/</a:t>
            </a:r>
            <a:r>
              <a:rPr lang="pt-BR" sz="4400" dirty="0" err="1" smtClean="0"/>
              <a:t>Mega</a:t>
            </a:r>
            <a:r>
              <a:rPr lang="pt-BR" sz="4400" dirty="0" smtClean="0"/>
              <a:t>/Nano/...</a:t>
            </a:r>
            <a:endParaRPr lang="pt-BR" i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05" y="1348047"/>
            <a:ext cx="3251856" cy="1648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8" y="1659932"/>
            <a:ext cx="3237081" cy="1563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Resultado de imagem para arduino projec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9" y="3275748"/>
            <a:ext cx="4637530" cy="2914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arduino projec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2" y="1348047"/>
            <a:ext cx="2565302" cy="1711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arduino prin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12" y="3528485"/>
            <a:ext cx="3619293" cy="24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82615" y="330388"/>
            <a:ext cx="3582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i="1" dirty="0" err="1" smtClean="0"/>
              <a:t>LilyPad</a:t>
            </a:r>
            <a:r>
              <a:rPr lang="pt-BR" sz="4400" i="1" dirty="0" smtClean="0"/>
              <a:t> </a:t>
            </a:r>
            <a:r>
              <a:rPr lang="pt-BR" sz="4400" i="1" dirty="0" err="1" smtClean="0"/>
              <a:t>Arduino</a:t>
            </a:r>
            <a:endParaRPr lang="pt-BR" i="1" dirty="0" smtClean="0"/>
          </a:p>
        </p:txBody>
      </p:sp>
      <p:pic>
        <p:nvPicPr>
          <p:cNvPr id="3074" name="Picture 2" descr="Resultado de imagem para lilypad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4" y="1405059"/>
            <a:ext cx="4923693" cy="27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lilypad arduin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25" b="89426" l="10000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715108"/>
            <a:ext cx="2647141" cy="19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ilypad ardu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74" y="4500807"/>
            <a:ext cx="3080648" cy="174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lilypad ardui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391" y="3092144"/>
            <a:ext cx="22479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1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435</TotalTime>
  <Words>313</Words>
  <Application>Microsoft Office PowerPoint</Application>
  <PresentationFormat>Personalizar</PresentationFormat>
  <Paragraphs>143</Paragraphs>
  <Slides>21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Circuit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Gabriel Bastos</cp:lastModifiedBy>
  <cp:revision>48</cp:revision>
  <dcterms:created xsi:type="dcterms:W3CDTF">2014-08-26T23:43:54Z</dcterms:created>
  <dcterms:modified xsi:type="dcterms:W3CDTF">2016-10-14T16:41:19Z</dcterms:modified>
</cp:coreProperties>
</file>